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70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23"/>
    <a:srgbClr val="226433"/>
    <a:srgbClr val="1E5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>
      <p:cViewPr>
        <p:scale>
          <a:sx n="100" d="100"/>
          <a:sy n="100" d="100"/>
        </p:scale>
        <p:origin x="-219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B0D7A-02E3-4114-AD36-592E1E8F24E6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735FB-CAE9-44C7-B59F-D2051E47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8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35FB-CAE9-44C7-B59F-D2051E47A6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D5D-C7CE-4FDE-B414-A2B7D20BF4F2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A39D-ED52-458C-8EB5-1DAF2ED4C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D5D-C7CE-4FDE-B414-A2B7D20BF4F2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A39D-ED52-458C-8EB5-1DAF2ED4C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D5D-C7CE-4FDE-B414-A2B7D20BF4F2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A39D-ED52-458C-8EB5-1DAF2ED4C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D5D-C7CE-4FDE-B414-A2B7D20BF4F2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A39D-ED52-458C-8EB5-1DAF2ED4C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D5D-C7CE-4FDE-B414-A2B7D20BF4F2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A39D-ED52-458C-8EB5-1DAF2ED4C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D5D-C7CE-4FDE-B414-A2B7D20BF4F2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A39D-ED52-458C-8EB5-1DAF2ED4C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D5D-C7CE-4FDE-B414-A2B7D20BF4F2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A39D-ED52-458C-8EB5-1DAF2ED4C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D5D-C7CE-4FDE-B414-A2B7D20BF4F2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A39D-ED52-458C-8EB5-1DAF2ED4C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D5D-C7CE-4FDE-B414-A2B7D20BF4F2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A39D-ED52-458C-8EB5-1DAF2ED4C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D5D-C7CE-4FDE-B414-A2B7D20BF4F2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A39D-ED52-458C-8EB5-1DAF2ED4C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D5D-C7CE-4FDE-B414-A2B7D20BF4F2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A39D-ED52-458C-8EB5-1DAF2ED4C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26D5D-C7CE-4FDE-B414-A2B7D20BF4F2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A39D-ED52-458C-8EB5-1DAF2ED4C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rvbspb.ru/majolica/images/catalog/02-eluk/02015.jp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hildlibrary.donetsk.ua/index.php?option=com_true&amp;Itemid=88888899&amp;func=wmark&amp;mid=21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5786" y="2143116"/>
            <a:ext cx="7429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сохранить ценных сотрудников, если </a:t>
            </a:r>
            <a:r>
              <a:rPr lang="ru-RU" sz="2400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нет</a:t>
            </a:r>
          </a:p>
          <a:p>
            <a:pPr algn="ctr"/>
            <a:r>
              <a:rPr lang="ru-RU" sz="2400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возможности </a:t>
            </a:r>
            <a:r>
              <a:rPr lang="ru-RU" sz="2400" b="1" dirty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платить им рыночную </a:t>
            </a:r>
            <a:r>
              <a:rPr lang="ru-RU" sz="2400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зарплату.</a:t>
            </a:r>
          </a:p>
          <a:p>
            <a:pPr algn="ctr"/>
            <a:endParaRPr lang="ru-RU" sz="2400" b="1" dirty="0">
              <a:solidFill>
                <a:srgbClr val="174523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174523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Незатратные </a:t>
            </a:r>
            <a:r>
              <a:rPr lang="ru-RU" sz="2400" b="1" dirty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способы формирования </a:t>
            </a:r>
            <a:r>
              <a:rPr lang="ru-RU" sz="2400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соцпакета.</a:t>
            </a:r>
            <a:endParaRPr lang="ru-RU" sz="2400" b="1" dirty="0">
              <a:solidFill>
                <a:srgbClr val="174523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6286520"/>
            <a:ext cx="854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Подготовлено: И.В.Васин                                                                                                 2010 г.</a:t>
            </a:r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34925"/>
            <a:ext cx="9144000" cy="1179497"/>
            <a:chOff x="0" y="34925"/>
            <a:chExt cx="9144000" cy="1179497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7422" y="34925"/>
              <a:ext cx="4408487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214422"/>
              <a:ext cx="9144000" cy="0"/>
            </a:xfrm>
            <a:prstGeom prst="line">
              <a:avLst/>
            </a:prstGeom>
            <a:ln w="3492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1142984"/>
              <a:ext cx="9144000" cy="0"/>
            </a:xfrm>
            <a:prstGeom prst="line">
              <a:avLst/>
            </a:prstGeom>
            <a:ln w="15875">
              <a:solidFill>
                <a:srgbClr val="1745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1214422"/>
              <a:ext cx="9144000" cy="0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286124"/>
            <a:ext cx="3929090" cy="329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4925"/>
            <a:ext cx="44084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49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15875">
            <a:solidFill>
              <a:srgbClr val="17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4942" y="21429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Реализованные решения.</a:t>
            </a:r>
          </a:p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Добровольное медицинское страхование: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кто кого родил?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1428736"/>
            <a:ext cx="878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cs typeface="Arabic Typesetting" pitchFamily="66" charset="-78"/>
              </a:rPr>
              <a:t>     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Добровольное медицинское страхование 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– один из самых востребованных элементов соцпакета в настоящее время.</a:t>
            </a:r>
          </a:p>
          <a:p>
            <a:pPr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ctr"/>
            <a:r>
              <a:rPr lang="ru-RU" i="1" u="sng" dirty="0" smtClean="0">
                <a:solidFill>
                  <a:srgbClr val="174523"/>
                </a:solidFill>
                <a:cs typeface="Arabic Typesetting" pitchFamily="66" charset="-78"/>
              </a:rPr>
              <a:t>Но так ли оно необходимо работнику и работодателю?</a:t>
            </a:r>
          </a:p>
          <a:p>
            <a:pPr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Чтобы понять, попробуйте проанализировать ситуацию, ответив на три вопроса:</a:t>
            </a: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1. какой процент работников воспользовался</a:t>
            </a:r>
          </a:p>
          <a:p>
            <a:pPr marL="342900" indent="-342900"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услугами ДМС за отчетный период?</a:t>
            </a: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2. в какой день недели и в какое время работ-</a:t>
            </a:r>
          </a:p>
          <a:p>
            <a:pPr marL="342900" indent="-342900"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</a:t>
            </a:r>
            <a:r>
              <a:rPr lang="ru-RU" i="1" dirty="0" err="1" smtClean="0">
                <a:solidFill>
                  <a:srgbClr val="174523"/>
                </a:solidFill>
                <a:cs typeface="Arabic Typesetting" pitchFamily="66" charset="-78"/>
              </a:rPr>
              <a:t>ники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воспользовались услугами ДМС? </a:t>
            </a: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3. 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«</a:t>
            </a:r>
            <a:r>
              <a:rPr lang="en-US" b="1" dirty="0" smtClean="0">
                <a:solidFill>
                  <a:srgbClr val="0070C0"/>
                </a:solidFill>
              </a:rPr>
              <a:t>Quid </a:t>
            </a:r>
            <a:r>
              <a:rPr lang="en-US" b="1" dirty="0" err="1" smtClean="0">
                <a:solidFill>
                  <a:srgbClr val="0070C0"/>
                </a:solidFill>
              </a:rPr>
              <a:t>prodest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» 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или кому оно надо?</a:t>
            </a: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endParaRPr lang="en-US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ctr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    </a:t>
            </a:r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142844" y="1500174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4925"/>
            <a:ext cx="44084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49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15875">
            <a:solidFill>
              <a:srgbClr val="17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4942" y="21429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Реализованные решения.</a:t>
            </a:r>
          </a:p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Добровольное медицинское страхование:  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альтернатива 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1428736"/>
            <a:ext cx="87868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cs typeface="Arabic Typesetting" pitchFamily="66" charset="-78"/>
              </a:rPr>
              <a:t>     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Целевая медицинская поддержка 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– оплата медицинских услуг, оказанных работнику, или компенсация его затрат на приобретение медикаментов.</a:t>
            </a:r>
          </a:p>
          <a:p>
            <a:pPr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Преимущества:</a:t>
            </a: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1. оказание реальной поддержки работнику в ситуации крайней необходимости</a:t>
            </a: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2. экономия более 30% от цены договора, заключаемого со страховой компанией</a:t>
            </a: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3. дополнительный рычаг воздействия на работников</a:t>
            </a: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marL="342900" indent="-342900"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4. Устранение возможности серых схем и нецелевого использования денежных средств (Положение об оказании целевой медицинской поддержки работникам ООО «УК ГК «Виноградов»)</a:t>
            </a:r>
            <a:endParaRPr lang="en-US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ctr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    </a:t>
            </a:r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142844" y="1500174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4925"/>
            <a:ext cx="44084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49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15875">
            <a:solidFill>
              <a:srgbClr val="17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4942" y="21429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Реализованные решения.</a:t>
            </a:r>
          </a:p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Моральное стимулирование:  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… и модернизация 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34" y="4398071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«Работник, получивший Наградной Знак, обеспечивается дополнительной социальной поддержкой со стороны Общества. Это может быть оплата лечения, как самого работника, так и членов его семьи, оплата санаторно-курортного отдыха, оплата обучения детей и/или внуков Работника и т.п.    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Конкретная форма  социальной поддержки будет определяться индивидуально в зависимости от пожеланий Работника и финансово-экономических возможностей Общества.»       </a:t>
            </a:r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</p:txBody>
      </p:sp>
      <p:sp>
        <p:nvSpPr>
          <p:cNvPr id="12" name="Крест 11"/>
          <p:cNvSpPr/>
          <p:nvPr/>
        </p:nvSpPr>
        <p:spPr>
          <a:xfrm>
            <a:off x="2428860" y="2643182"/>
            <a:ext cx="428628" cy="357190"/>
          </a:xfrm>
          <a:prstGeom prst="plu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а 36 из 119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910942"/>
            <a:ext cx="1143008" cy="200026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2285992"/>
            <a:ext cx="202993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Крест 16"/>
          <p:cNvSpPr/>
          <p:nvPr/>
        </p:nvSpPr>
        <p:spPr>
          <a:xfrm>
            <a:off x="4857752" y="2643182"/>
            <a:ext cx="428628" cy="357190"/>
          </a:xfrm>
          <a:prstGeom prst="plu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1" name="Picture 7" descr="Картинка 114 из 6422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0184" y="1785926"/>
            <a:ext cx="1668434" cy="1928826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1785926"/>
            <a:ext cx="1571636" cy="201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Крест 14"/>
          <p:cNvSpPr/>
          <p:nvPr/>
        </p:nvSpPr>
        <p:spPr>
          <a:xfrm>
            <a:off x="6715140" y="2643182"/>
            <a:ext cx="428628" cy="357190"/>
          </a:xfrm>
          <a:prstGeom prst="plu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4925"/>
            <a:ext cx="44084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49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15875">
            <a:solidFill>
              <a:srgbClr val="17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4942" y="21429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Реализованные решения.</a:t>
            </a:r>
          </a:p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Душевное  стимулирование: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дети – наша гордость</a:t>
            </a:r>
          </a:p>
        </p:txBody>
      </p:sp>
      <p:pic>
        <p:nvPicPr>
          <p:cNvPr id="12" name="Picture 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0522">
            <a:off x="3983481" y="4172504"/>
            <a:ext cx="2877984" cy="2000264"/>
          </a:xfrm>
          <a:prstGeom prst="rect">
            <a:avLst/>
          </a:prstGeom>
          <a:noFill/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85860"/>
            <a:ext cx="2879725" cy="1966913"/>
          </a:xfrm>
          <a:prstGeom prst="rect">
            <a:avLst/>
          </a:prstGeom>
          <a:noFill/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285992"/>
            <a:ext cx="2087563" cy="1474787"/>
          </a:xfrm>
          <a:prstGeom prst="rect">
            <a:avLst/>
          </a:prstGeom>
          <a:noFill/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3449">
            <a:off x="7417440" y="4373760"/>
            <a:ext cx="1468437" cy="2085975"/>
          </a:xfrm>
          <a:prstGeom prst="rect">
            <a:avLst/>
          </a:prstGeom>
          <a:noFill/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11" name="Солнце 10"/>
          <p:cNvSpPr/>
          <p:nvPr/>
        </p:nvSpPr>
        <p:spPr>
          <a:xfrm>
            <a:off x="142844" y="1500174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8596" y="142873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    Конкурс детского рисунка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282" y="1928802"/>
            <a:ext cx="35719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Эмоциональное,   позитивное, </a:t>
            </a:r>
            <a:r>
              <a:rPr lang="ru-RU" i="1" dirty="0" err="1" smtClean="0">
                <a:solidFill>
                  <a:srgbClr val="174523"/>
                </a:solidFill>
                <a:cs typeface="Arabic Typesetting" pitchFamily="66" charset="-78"/>
              </a:rPr>
              <a:t>малозатратное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, запоминающееся  составляющее такого элемента соцпакета  как забота    о   детях    работников. </a:t>
            </a:r>
          </a:p>
          <a:p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      Нюансы проведения:</a:t>
            </a:r>
          </a:p>
          <a:p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-возрастной ценз,</a:t>
            </a:r>
          </a:p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-тематика,</a:t>
            </a:r>
          </a:p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-вовлеченность</a:t>
            </a:r>
          </a:p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-поощрительные призы </a:t>
            </a:r>
            <a:r>
              <a:rPr lang="ru-RU" i="1" u="sng" dirty="0" smtClean="0">
                <a:solidFill>
                  <a:srgbClr val="174523"/>
                </a:solidFill>
                <a:cs typeface="Arabic Typesetting" pitchFamily="66" charset="-78"/>
              </a:rPr>
              <a:t>всем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,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«вторая серия»</a:t>
            </a:r>
          </a:p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(экспозиция в офисе, перекидные календари</a:t>
            </a:r>
            <a:r>
              <a:rPr lang="en-US" i="1" dirty="0" smtClean="0">
                <a:solidFill>
                  <a:srgbClr val="174523"/>
                </a:solidFill>
                <a:cs typeface="Arabic Typesetting" pitchFamily="66" charset="-78"/>
              </a:rPr>
              <a:t>/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визитки и т.п.)</a:t>
            </a:r>
          </a:p>
        </p:txBody>
      </p:sp>
      <p:sp>
        <p:nvSpPr>
          <p:cNvPr id="19" name="Солнце 18"/>
          <p:cNvSpPr/>
          <p:nvPr/>
        </p:nvSpPr>
        <p:spPr>
          <a:xfrm>
            <a:off x="142844" y="4143380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5786" y="321468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Спасибо за внимание.</a:t>
            </a:r>
            <a:endParaRPr lang="ru-RU" sz="2400" b="1" dirty="0">
              <a:solidFill>
                <a:srgbClr val="174523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6286520"/>
            <a:ext cx="864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Васин Игорь Васильевич                     8(926)567-43-67                    89265674367</a:t>
            </a:r>
            <a:r>
              <a:rPr lang="en-US" i="1" dirty="0" smtClean="0">
                <a:solidFill>
                  <a:srgbClr val="174523"/>
                </a:solidFill>
                <a:cs typeface="Arabic Typesetting" pitchFamily="66" charset="-78"/>
              </a:rPr>
              <a:t>@</a:t>
            </a:r>
            <a:r>
              <a:rPr lang="en-US" i="1" dirty="0" err="1" smtClean="0">
                <a:solidFill>
                  <a:srgbClr val="174523"/>
                </a:solidFill>
                <a:cs typeface="Arabic Typesetting" pitchFamily="66" charset="-78"/>
              </a:rPr>
              <a:t>mail.ru</a:t>
            </a:r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0" y="34925"/>
            <a:ext cx="9144000" cy="1179497"/>
            <a:chOff x="0" y="34925"/>
            <a:chExt cx="9144000" cy="1179497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7422" y="34925"/>
              <a:ext cx="4408487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214422"/>
              <a:ext cx="9144000" cy="0"/>
            </a:xfrm>
            <a:prstGeom prst="line">
              <a:avLst/>
            </a:prstGeom>
            <a:ln w="3492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1142984"/>
              <a:ext cx="9144000" cy="0"/>
            </a:xfrm>
            <a:prstGeom prst="line">
              <a:avLst/>
            </a:prstGeom>
            <a:ln w="15875">
              <a:solidFill>
                <a:srgbClr val="1745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1214422"/>
              <a:ext cx="9144000" cy="0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4925"/>
            <a:ext cx="44084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49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15875">
            <a:solidFill>
              <a:srgbClr val="17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4942" y="21429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Информация    о   Группе компаний  «Виноградов»: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предприятия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1428736"/>
            <a:ext cx="87868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Предприятия, входящие в Группу компаний «Виноградов», по специфике деятельности делятся на два </a:t>
            </a:r>
            <a:r>
              <a:rPr lang="ru-RU" i="1" dirty="0">
                <a:solidFill>
                  <a:srgbClr val="174523"/>
                </a:solidFill>
                <a:cs typeface="Arabic Typesetting" pitchFamily="66" charset="-78"/>
              </a:rPr>
              <a:t>н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аправления: сельскохозяйственное и спиртовое (алкогольное).</a:t>
            </a:r>
          </a:p>
          <a:p>
            <a:pPr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Сельскохозяйственное направление:</a:t>
            </a:r>
          </a:p>
          <a:p>
            <a:pPr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ООО «Рассвет» - садоводческое хозяйство</a:t>
            </a:r>
            <a:r>
              <a:rPr lang="ru-RU" i="1" dirty="0">
                <a:solidFill>
                  <a:srgbClr val="174523"/>
                </a:solidFill>
                <a:cs typeface="Arabic Typesetting" pitchFamily="66" charset="-78"/>
              </a:rPr>
              <a:t> 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(яблоки, черная смородина),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-ООО «Новые технологии» - аграрное предприятие (зерновые и зернобобовые культуры),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-ООО «</a:t>
            </a:r>
            <a:r>
              <a:rPr lang="ru-RU" i="1" dirty="0" err="1" smtClean="0">
                <a:solidFill>
                  <a:srgbClr val="174523"/>
                </a:solidFill>
                <a:cs typeface="Arabic Typesetting" pitchFamily="66" charset="-78"/>
              </a:rPr>
              <a:t>Измалковский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элеватор» </a:t>
            </a:r>
          </a:p>
          <a:p>
            <a:pPr algn="just"/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-ООО «АФ «Виноградов» (КРС – 4000 голов),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-ООО «Согласие» (КРС – 1900 голов)</a:t>
            </a:r>
          </a:p>
          <a:p>
            <a:pPr algn="just"/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Спиртовое (алкогольное) направление:</a:t>
            </a:r>
          </a:p>
          <a:p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-ООО «Чистые Ключи» - завод по производству этилового спирта,</a:t>
            </a:r>
          </a:p>
          <a:p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-ЗАО «Столичный </a:t>
            </a:r>
            <a:r>
              <a:rPr lang="ru-RU" i="1" dirty="0" err="1" smtClean="0">
                <a:solidFill>
                  <a:srgbClr val="174523"/>
                </a:solidFill>
                <a:cs typeface="Arabic Typesetting" pitchFamily="66" charset="-78"/>
              </a:rPr>
              <a:t>Трестъ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» – завод по производству водок и настоек</a:t>
            </a:r>
          </a:p>
          <a:p>
            <a:pPr algn="ctr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    </a:t>
            </a:r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</p:txBody>
      </p:sp>
      <p:sp>
        <p:nvSpPr>
          <p:cNvPr id="17" name="Солнце 16"/>
          <p:cNvSpPr/>
          <p:nvPr/>
        </p:nvSpPr>
        <p:spPr>
          <a:xfrm>
            <a:off x="142844" y="2571744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142844" y="5286388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4925"/>
            <a:ext cx="44084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49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15875">
            <a:solidFill>
              <a:srgbClr val="17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4942" y="219654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Информация    о   Группе компаний  «Виноградов»: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персонал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76335"/>
              </p:ext>
            </p:extLst>
          </p:nvPr>
        </p:nvGraphicFramePr>
        <p:xfrm>
          <a:off x="571471" y="1928804"/>
          <a:ext cx="7715304" cy="422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  <a:gridCol w="2571768"/>
              </a:tblGrid>
              <a:tr h="49113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предприятия</a:t>
                      </a:r>
                      <a:endParaRPr lang="ru-RU" dirty="0"/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</a:t>
                      </a:r>
                      <a:endParaRPr lang="ru-RU" dirty="0"/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зарплата , руб. (2010 г.)</a:t>
                      </a:r>
                      <a:endParaRPr lang="ru-RU" dirty="0"/>
                    </a:p>
                  </a:txBody>
                  <a:tcPr>
                    <a:solidFill>
                      <a:srgbClr val="226433"/>
                    </a:solidFill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«Рассвет»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64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11700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«Новые технологии»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279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13800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«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Измалковский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 элеватор»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43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7500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«АФ «Виноградов»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158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15000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«Согласие»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208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10200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«Чистые ключи»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122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10400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«Столичный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Трестъ</a:t>
                      </a: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»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369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18700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64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4925"/>
            <a:ext cx="44084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49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15875">
            <a:solidFill>
              <a:srgbClr val="17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4942" y="21429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Информация    о   Группе компаний  «Виноградов»: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негативные факторы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pic>
        <p:nvPicPr>
          <p:cNvPr id="11" name="Picture 10" descr="PE0200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928934"/>
            <a:ext cx="1422408" cy="131519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71670" y="1571612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</a:rPr>
              <a:t>сельская</a:t>
            </a:r>
          </a:p>
          <a:p>
            <a:r>
              <a:rPr lang="ru-RU" b="1" dirty="0" smtClean="0">
                <a:solidFill>
                  <a:srgbClr val="174523"/>
                </a:solidFill>
              </a:rPr>
              <a:t>местность</a:t>
            </a:r>
            <a:endParaRPr lang="ru-RU" b="1" dirty="0">
              <a:solidFill>
                <a:srgbClr val="17452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185736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</a:rPr>
              <a:t>сезонность</a:t>
            </a:r>
            <a:endParaRPr lang="ru-RU" b="1" dirty="0">
              <a:solidFill>
                <a:srgbClr val="17452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9454" y="3143248"/>
            <a:ext cx="1478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</a:rPr>
              <a:t>наличие </a:t>
            </a:r>
          </a:p>
          <a:p>
            <a:r>
              <a:rPr lang="ru-RU" b="1" dirty="0" smtClean="0">
                <a:solidFill>
                  <a:srgbClr val="174523"/>
                </a:solidFill>
              </a:rPr>
              <a:t>конкурентов</a:t>
            </a:r>
            <a:endParaRPr lang="ru-RU" b="1" dirty="0">
              <a:solidFill>
                <a:srgbClr val="17452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3071810"/>
            <a:ext cx="1902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</a:rPr>
              <a:t>антиалкогольная</a:t>
            </a:r>
          </a:p>
          <a:p>
            <a:r>
              <a:rPr lang="ru-RU" b="1" dirty="0" smtClean="0">
                <a:solidFill>
                  <a:srgbClr val="174523"/>
                </a:solidFill>
              </a:rPr>
              <a:t>кампания </a:t>
            </a:r>
            <a:endParaRPr lang="ru-RU" b="1" dirty="0">
              <a:solidFill>
                <a:srgbClr val="17452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1604" y="5072074"/>
            <a:ext cx="2022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</a:rPr>
              <a:t>изменение</a:t>
            </a:r>
          </a:p>
          <a:p>
            <a:r>
              <a:rPr lang="ru-RU" b="1" dirty="0" err="1" smtClean="0">
                <a:solidFill>
                  <a:srgbClr val="174523"/>
                </a:solidFill>
              </a:rPr>
              <a:t>техн</a:t>
            </a:r>
            <a:r>
              <a:rPr lang="ru-RU" b="1" dirty="0" smtClean="0">
                <a:solidFill>
                  <a:srgbClr val="174523"/>
                </a:solidFill>
              </a:rPr>
              <a:t>. регламентов</a:t>
            </a:r>
            <a:endParaRPr lang="ru-RU" b="1" dirty="0">
              <a:solidFill>
                <a:srgbClr val="17452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5072074"/>
            <a:ext cx="261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</a:rPr>
              <a:t>сложность привлечения</a:t>
            </a:r>
          </a:p>
          <a:p>
            <a:r>
              <a:rPr lang="ru-RU" b="1" dirty="0" smtClean="0">
                <a:solidFill>
                  <a:srgbClr val="174523"/>
                </a:solidFill>
              </a:rPr>
              <a:t>иностранцев</a:t>
            </a:r>
            <a:endParaRPr lang="ru-RU" b="1" dirty="0">
              <a:solidFill>
                <a:srgbClr val="174523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3107521" y="2321711"/>
            <a:ext cx="714380" cy="642942"/>
          </a:xfrm>
          <a:prstGeom prst="straightConnector1">
            <a:avLst/>
          </a:prstGeom>
          <a:ln w="15875">
            <a:solidFill>
              <a:srgbClr val="1745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107785" y="2321711"/>
            <a:ext cx="714380" cy="642942"/>
          </a:xfrm>
          <a:prstGeom prst="straightConnector1">
            <a:avLst/>
          </a:prstGeom>
          <a:ln w="15875">
            <a:solidFill>
              <a:srgbClr val="1745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3143240" y="4500570"/>
            <a:ext cx="714380" cy="571504"/>
          </a:xfrm>
          <a:prstGeom prst="straightConnector1">
            <a:avLst/>
          </a:prstGeom>
          <a:ln w="15875">
            <a:solidFill>
              <a:srgbClr val="1745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357422" y="3429000"/>
            <a:ext cx="928694" cy="214314"/>
          </a:xfrm>
          <a:prstGeom prst="straightConnector1">
            <a:avLst/>
          </a:prstGeom>
          <a:ln w="15875">
            <a:solidFill>
              <a:srgbClr val="1745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5643570" y="3500438"/>
            <a:ext cx="1071570" cy="71438"/>
          </a:xfrm>
          <a:prstGeom prst="straightConnector1">
            <a:avLst/>
          </a:prstGeom>
          <a:ln w="15875">
            <a:solidFill>
              <a:srgbClr val="1745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5214942" y="4429131"/>
            <a:ext cx="785818" cy="642942"/>
          </a:xfrm>
          <a:prstGeom prst="straightConnector1">
            <a:avLst/>
          </a:prstGeom>
          <a:ln w="15875">
            <a:solidFill>
              <a:srgbClr val="1745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4925"/>
            <a:ext cx="44084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49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15875">
            <a:solidFill>
              <a:srgbClr val="17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4942" y="21429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Реализованные решения.</a:t>
            </a:r>
          </a:p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Дисконтное пространство: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суть проекта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1428736"/>
            <a:ext cx="878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Запущен (и продолжает развиваться) проект 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«Дисконтное пространство»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.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Суть его заключается в том, что сторонние организации (не входящие в ГК «Виноградов») предоставляют скидки на товары и услуги работникам ГК «Виноградов».</a:t>
            </a:r>
            <a:endParaRPr lang="en-US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just"/>
            <a:endParaRPr lang="en-US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just"/>
            <a:r>
              <a:rPr lang="en-US" i="1" dirty="0" smtClean="0">
                <a:solidFill>
                  <a:srgbClr val="174523"/>
                </a:solidFill>
                <a:cs typeface="Arabic Typesetting" pitchFamily="66" charset="-78"/>
              </a:rPr>
              <a:t>     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Преимущества проекта для ГК «Виноградов» 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очевидны: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-формирование интересного элемента соцпакета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работников практически при полном отсутствии затрат,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-формирование облика «предпочтительного работодателя»,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-экономия семейного бюджета работников ГК «Виноградов»: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ежемесячно 2500 -3500 руб. (!)</a:t>
            </a:r>
          </a:p>
          <a:p>
            <a:pPr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Преимущества для сторонних организаций (партнеров):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-привлечение клиентов (работники ГК «Виноградов» и члены их семей приобретают определенный товар и</a:t>
            </a:r>
            <a:r>
              <a:rPr lang="en-US" i="1" dirty="0" smtClean="0">
                <a:solidFill>
                  <a:srgbClr val="174523"/>
                </a:solidFill>
                <a:cs typeface="Arabic Typesetting" pitchFamily="66" charset="-78"/>
              </a:rPr>
              <a:t>/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или пользуются какой-либо услугой только в организации партнере),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 «зеркальные услуги», т.е. работникам организации партнера уже ГК «Виноградов» предоставляет скидки на свои товары и услуги (фирменные магазины «Столичный </a:t>
            </a:r>
            <a:r>
              <a:rPr lang="ru-RU" i="1" dirty="0" err="1" smtClean="0">
                <a:solidFill>
                  <a:srgbClr val="174523"/>
                </a:solidFill>
                <a:cs typeface="Arabic Typesetting" pitchFamily="66" charset="-78"/>
              </a:rPr>
              <a:t>Трестъ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).</a:t>
            </a:r>
          </a:p>
          <a:p>
            <a:pPr algn="ctr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    </a:t>
            </a:r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</p:txBody>
      </p:sp>
      <p:sp>
        <p:nvSpPr>
          <p:cNvPr id="25" name="Солнце 24"/>
          <p:cNvSpPr/>
          <p:nvPr/>
        </p:nvSpPr>
        <p:spPr>
          <a:xfrm>
            <a:off x="142844" y="2857496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/>
          <p:cNvSpPr/>
          <p:nvPr/>
        </p:nvSpPr>
        <p:spPr>
          <a:xfrm>
            <a:off x="142844" y="4500570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714620"/>
            <a:ext cx="2247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 rot="748192">
            <a:off x="4787656" y="4378167"/>
            <a:ext cx="4357716" cy="1811893"/>
            <a:chOff x="179388" y="4452938"/>
            <a:chExt cx="4608510" cy="1905016"/>
          </a:xfrm>
        </p:grpSpPr>
        <p:grpSp>
          <p:nvGrpSpPr>
            <p:cNvPr id="30" name="Group 367"/>
            <p:cNvGrpSpPr>
              <a:grpSpLocks/>
            </p:cNvGrpSpPr>
            <p:nvPr/>
          </p:nvGrpSpPr>
          <p:grpSpPr bwMode="auto">
            <a:xfrm>
              <a:off x="179388" y="4452938"/>
              <a:ext cx="4608510" cy="1800225"/>
              <a:chOff x="113" y="119"/>
              <a:chExt cx="2903" cy="1134"/>
            </a:xfrm>
          </p:grpSpPr>
          <p:grpSp>
            <p:nvGrpSpPr>
              <p:cNvPr id="34" name="Group 368"/>
              <p:cNvGrpSpPr>
                <a:grpSpLocks/>
              </p:cNvGrpSpPr>
              <p:nvPr/>
            </p:nvGrpSpPr>
            <p:grpSpPr bwMode="auto">
              <a:xfrm>
                <a:off x="113" y="119"/>
                <a:ext cx="2677" cy="1134"/>
                <a:chOff x="158" y="164"/>
                <a:chExt cx="2677" cy="1134"/>
              </a:xfrm>
            </p:grpSpPr>
            <p:sp>
              <p:nvSpPr>
                <p:cNvPr id="40" name="Rectangle 369"/>
                <p:cNvSpPr>
                  <a:spLocks noChangeArrowheads="1"/>
                </p:cNvSpPr>
                <p:nvPr/>
              </p:nvSpPr>
              <p:spPr bwMode="auto">
                <a:xfrm>
                  <a:off x="158" y="164"/>
                  <a:ext cx="2677" cy="113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38100" cmpd="dbl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Line 370"/>
                <p:cNvSpPr>
                  <a:spLocks noChangeShapeType="1"/>
                </p:cNvSpPr>
                <p:nvPr/>
              </p:nvSpPr>
              <p:spPr bwMode="auto">
                <a:xfrm>
                  <a:off x="1474" y="210"/>
                  <a:ext cx="0" cy="997"/>
                </a:xfrm>
                <a:prstGeom prst="line">
                  <a:avLst/>
                </a:prstGeom>
                <a:noFill/>
                <a:ln w="38100" cmpd="dbl">
                  <a:solidFill>
                    <a:srgbClr val="3366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" name="Text Box 374"/>
              <p:cNvSpPr txBox="1">
                <a:spLocks noChangeArrowheads="1"/>
              </p:cNvSpPr>
              <p:nvPr/>
            </p:nvSpPr>
            <p:spPr bwMode="auto">
              <a:xfrm>
                <a:off x="1429" y="891"/>
                <a:ext cx="154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33" tIns="45716" rIns="91433" bIns="45716">
                <a:spAutoFit/>
              </a:bodyPr>
              <a:lstStyle/>
              <a:p>
                <a:r>
                  <a:rPr lang="ru-RU" sz="800" b="1" dirty="0" smtClean="0">
                    <a:solidFill>
                      <a:srgbClr val="336699"/>
                    </a:solidFill>
                  </a:rPr>
                  <a:t>Липецк, 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ул. </a:t>
                </a:r>
                <a:r>
                  <a:rPr lang="ru-RU" sz="800" b="1" dirty="0" smtClean="0">
                    <a:solidFill>
                      <a:srgbClr val="336699"/>
                    </a:solidFill>
                  </a:rPr>
                  <a:t>8 марта, д34 стр 2.</a:t>
                </a:r>
                <a:endParaRPr lang="en-US" sz="800" b="1" dirty="0">
                  <a:solidFill>
                    <a:srgbClr val="336699"/>
                  </a:solidFill>
                </a:endParaRPr>
              </a:p>
              <a:p>
                <a:r>
                  <a:rPr lang="ru-RU" sz="800" b="1" dirty="0">
                    <a:solidFill>
                      <a:srgbClr val="336699"/>
                    </a:solidFill>
                  </a:rPr>
                  <a:t>(2-х эт. стр. рядом с ТЦ «Ореховский»)</a:t>
                </a:r>
              </a:p>
              <a:p>
                <a:r>
                  <a:rPr lang="ru-RU" sz="800" b="1" dirty="0">
                    <a:solidFill>
                      <a:srgbClr val="336699"/>
                    </a:solidFill>
                  </a:rPr>
                  <a:t>Тел: </a:t>
                </a:r>
                <a:r>
                  <a:rPr lang="en-US" sz="800" b="1" dirty="0">
                    <a:solidFill>
                      <a:srgbClr val="336699"/>
                    </a:solidFill>
                  </a:rPr>
                  <a:t>   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(</a:t>
                </a:r>
                <a:r>
                  <a:rPr lang="ru-RU" sz="800" b="1" dirty="0" smtClean="0">
                    <a:solidFill>
                      <a:srgbClr val="336699"/>
                    </a:solidFill>
                  </a:rPr>
                  <a:t>4742) 52</a:t>
                </a:r>
                <a:r>
                  <a:rPr lang="en-US" sz="800" b="1" dirty="0" smtClean="0">
                    <a:solidFill>
                      <a:srgbClr val="336699"/>
                    </a:solidFill>
                  </a:rPr>
                  <a:t>-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95</a:t>
                </a:r>
                <a:r>
                  <a:rPr lang="en-US" sz="800" b="1" dirty="0">
                    <a:solidFill>
                      <a:srgbClr val="336699"/>
                    </a:solidFill>
                  </a:rPr>
                  <a:t>-0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5</a:t>
                </a:r>
              </a:p>
            </p:txBody>
          </p:sp>
          <p:sp>
            <p:nvSpPr>
              <p:cNvPr id="36" name="Text Box 375"/>
              <p:cNvSpPr txBox="1">
                <a:spLocks noChangeArrowheads="1"/>
              </p:cNvSpPr>
              <p:nvPr/>
            </p:nvSpPr>
            <p:spPr bwMode="auto">
              <a:xfrm>
                <a:off x="1461" y="633"/>
                <a:ext cx="14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33" tIns="45716" rIns="91433" bIns="45716">
                <a:spAutoFit/>
              </a:bodyPr>
              <a:lstStyle/>
              <a:p>
                <a:r>
                  <a:rPr lang="ru-RU" sz="800" b="1" i="1" dirty="0">
                    <a:solidFill>
                      <a:srgbClr val="336699"/>
                    </a:solidFill>
                  </a:rPr>
                  <a:t>Все виды лечения и протезирования для взрослых и детей</a:t>
                </a:r>
              </a:p>
            </p:txBody>
          </p:sp>
          <p:pic>
            <p:nvPicPr>
              <p:cNvPr id="37" name="Picture 37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74" y="164"/>
                <a:ext cx="432" cy="286"/>
              </a:xfrm>
              <a:prstGeom prst="rect">
                <a:avLst/>
              </a:prstGeom>
              <a:noFill/>
            </p:spPr>
          </p:pic>
          <p:sp>
            <p:nvSpPr>
              <p:cNvPr id="38" name="Text Box 377"/>
              <p:cNvSpPr txBox="1">
                <a:spLocks noChangeArrowheads="1"/>
              </p:cNvSpPr>
              <p:nvPr/>
            </p:nvSpPr>
            <p:spPr bwMode="auto">
              <a:xfrm>
                <a:off x="1928" y="164"/>
                <a:ext cx="77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1200" b="1">
                    <a:solidFill>
                      <a:srgbClr val="008000"/>
                    </a:solidFill>
                    <a:latin typeface="Comic Sans MS" pitchFamily="66" charset="0"/>
                  </a:rPr>
                  <a:t>     ООО </a:t>
                </a:r>
              </a:p>
              <a:p>
                <a:r>
                  <a:rPr lang="ru-RU" sz="1200" b="1">
                    <a:solidFill>
                      <a:srgbClr val="008000"/>
                    </a:solidFill>
                    <a:latin typeface="Comic Sans MS" pitchFamily="66" charset="0"/>
                  </a:rPr>
                  <a:t>«ЦЕЛИТЕЛЬ»</a:t>
                </a:r>
              </a:p>
            </p:txBody>
          </p:sp>
          <p:sp>
            <p:nvSpPr>
              <p:cNvPr id="39" name="Text Box 378"/>
              <p:cNvSpPr txBox="1">
                <a:spLocks noChangeArrowheads="1"/>
              </p:cNvSpPr>
              <p:nvPr/>
            </p:nvSpPr>
            <p:spPr bwMode="auto">
              <a:xfrm>
                <a:off x="1473" y="482"/>
                <a:ext cx="15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1000" b="1">
                    <a:solidFill>
                      <a:srgbClr val="008000"/>
                    </a:solidFill>
                    <a:latin typeface="Tahoma" pitchFamily="34" charset="0"/>
                  </a:rPr>
                  <a:t>СЕМЕЙНАЯ СТОМАТОЛОГИЯ</a:t>
                </a:r>
              </a:p>
            </p:txBody>
          </p:sp>
        </p:grpSp>
        <p:sp>
          <p:nvSpPr>
            <p:cNvPr id="31" name="Text Box 163"/>
            <p:cNvSpPr txBox="1">
              <a:spLocks noChangeArrowheads="1"/>
            </p:cNvSpPr>
            <p:nvPr/>
          </p:nvSpPr>
          <p:spPr bwMode="auto">
            <a:xfrm>
              <a:off x="214282" y="4927824"/>
              <a:ext cx="2108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>
              <a:spAutoFit/>
            </a:bodyPr>
            <a:lstStyle/>
            <a:p>
              <a:pPr algn="just"/>
              <a:r>
                <a:rPr lang="ru-RU" sz="800" b="1" i="1" dirty="0">
                  <a:solidFill>
                    <a:srgbClr val="336699"/>
                  </a:solidFill>
                </a:rPr>
                <a:t>Сельскохозяйственная продукция; </a:t>
              </a:r>
            </a:p>
            <a:p>
              <a:pPr algn="just"/>
              <a:r>
                <a:rPr lang="ru-RU" sz="800" b="1" i="1" dirty="0">
                  <a:solidFill>
                    <a:srgbClr val="336699"/>
                  </a:solidFill>
                </a:rPr>
                <a:t>Производство этилового спирта,</a:t>
              </a:r>
            </a:p>
            <a:p>
              <a:pPr algn="just"/>
              <a:r>
                <a:rPr lang="ru-RU" sz="800" b="1" i="1" dirty="0">
                  <a:solidFill>
                    <a:srgbClr val="336699"/>
                  </a:solidFill>
                </a:rPr>
                <a:t>Производство водок и настоек.</a:t>
              </a:r>
            </a:p>
          </p:txBody>
        </p:sp>
        <p:sp>
          <p:nvSpPr>
            <p:cNvPr id="32" name="Text Box 164"/>
            <p:cNvSpPr txBox="1">
              <a:spLocks noChangeArrowheads="1"/>
            </p:cNvSpPr>
            <p:nvPr/>
          </p:nvSpPr>
          <p:spPr bwMode="auto">
            <a:xfrm>
              <a:off x="214282" y="5654691"/>
              <a:ext cx="2160588" cy="70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>
              <a:spAutoFit/>
            </a:bodyPr>
            <a:lstStyle/>
            <a:p>
              <a:r>
                <a:rPr lang="ru-RU" sz="800" b="1" dirty="0">
                  <a:solidFill>
                    <a:srgbClr val="336699"/>
                  </a:solidFill>
                </a:rPr>
                <a:t>Липецк, пл. Плеханова, д. 3, офис. 310</a:t>
              </a:r>
            </a:p>
            <a:p>
              <a:r>
                <a:rPr lang="en-US" sz="800" b="1" dirty="0">
                  <a:solidFill>
                    <a:srgbClr val="336699"/>
                  </a:solidFill>
                </a:rPr>
                <a:t>www.vinogradov.ru</a:t>
              </a:r>
              <a:endParaRPr lang="ru-RU" sz="800" b="1" dirty="0">
                <a:solidFill>
                  <a:srgbClr val="336699"/>
                </a:solidFill>
              </a:endParaRPr>
            </a:p>
            <a:p>
              <a:r>
                <a:rPr lang="ru-RU" sz="800" b="1" dirty="0">
                  <a:solidFill>
                    <a:srgbClr val="336699"/>
                  </a:solidFill>
                </a:rPr>
                <a:t>Е-</a:t>
              </a:r>
              <a:r>
                <a:rPr lang="en-US" sz="800" b="1" dirty="0">
                  <a:solidFill>
                    <a:srgbClr val="336699"/>
                  </a:solidFill>
                </a:rPr>
                <a:t>mail</a:t>
              </a:r>
              <a:r>
                <a:rPr lang="ru-RU" sz="800" b="1" dirty="0">
                  <a:solidFill>
                    <a:srgbClr val="336699"/>
                  </a:solidFill>
                </a:rPr>
                <a:t>: </a:t>
              </a:r>
              <a:r>
                <a:rPr lang="en-US" sz="800" b="1" dirty="0">
                  <a:solidFill>
                    <a:srgbClr val="336699"/>
                  </a:solidFill>
                </a:rPr>
                <a:t>info@nt-agro.ru</a:t>
              </a:r>
              <a:endParaRPr lang="ru-RU" sz="800" b="1" dirty="0">
                <a:solidFill>
                  <a:srgbClr val="336699"/>
                </a:solidFill>
              </a:endParaRPr>
            </a:p>
            <a:p>
              <a:r>
                <a:rPr lang="ru-RU" sz="800" b="1" dirty="0">
                  <a:solidFill>
                    <a:srgbClr val="336699"/>
                  </a:solidFill>
                </a:rPr>
                <a:t>Тел: </a:t>
              </a:r>
              <a:r>
                <a:rPr lang="en-US" sz="800" b="1" dirty="0">
                  <a:solidFill>
                    <a:srgbClr val="336699"/>
                  </a:solidFill>
                </a:rPr>
                <a:t>   </a:t>
              </a:r>
              <a:r>
                <a:rPr lang="ru-RU" sz="800" b="1" dirty="0">
                  <a:solidFill>
                    <a:srgbClr val="336699"/>
                  </a:solidFill>
                </a:rPr>
                <a:t>(4</a:t>
              </a:r>
              <a:r>
                <a:rPr lang="en-US" sz="800" b="1" dirty="0">
                  <a:solidFill>
                    <a:srgbClr val="336699"/>
                  </a:solidFill>
                </a:rPr>
                <a:t>742</a:t>
              </a:r>
              <a:r>
                <a:rPr lang="ru-RU" sz="800" b="1" dirty="0">
                  <a:solidFill>
                    <a:srgbClr val="336699"/>
                  </a:solidFill>
                </a:rPr>
                <a:t>) 45-25-44, </a:t>
              </a:r>
              <a:r>
                <a:rPr lang="en-US" sz="800" b="1" dirty="0">
                  <a:solidFill>
                    <a:srgbClr val="336699"/>
                  </a:solidFill>
                </a:rPr>
                <a:t>  (4742) </a:t>
              </a:r>
              <a:r>
                <a:rPr lang="ru-RU" sz="800" b="1" dirty="0">
                  <a:solidFill>
                    <a:srgbClr val="336699"/>
                  </a:solidFill>
                </a:rPr>
                <a:t>4</a:t>
              </a:r>
              <a:r>
                <a:rPr lang="en-US" sz="800" b="1" dirty="0">
                  <a:solidFill>
                    <a:srgbClr val="336699"/>
                  </a:solidFill>
                </a:rPr>
                <a:t>5</a:t>
              </a:r>
              <a:r>
                <a:rPr lang="ru-RU" sz="800" b="1" dirty="0">
                  <a:solidFill>
                    <a:srgbClr val="336699"/>
                  </a:solidFill>
                </a:rPr>
                <a:t>-36-28</a:t>
              </a:r>
            </a:p>
            <a:p>
              <a:endParaRPr lang="ru-RU" sz="800" b="1" dirty="0">
                <a:solidFill>
                  <a:srgbClr val="336699"/>
                </a:solidFill>
              </a:endParaRPr>
            </a:p>
          </p:txBody>
        </p:sp>
        <p:pic>
          <p:nvPicPr>
            <p:cNvPr id="33" name="Picture 2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804" y="4500570"/>
              <a:ext cx="1071569" cy="468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34925"/>
            <a:ext cx="44084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49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15875">
            <a:solidFill>
              <a:srgbClr val="17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4942" y="21429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Реализованные решения.</a:t>
            </a:r>
          </a:p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Дисконтное пространство: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этапы проекта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1428736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Поиск организаций-партнеров: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-формирование фокусной группы, 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-переговоры с руководителями</a:t>
            </a:r>
            <a:r>
              <a:rPr lang="en-US" i="1" dirty="0" smtClean="0">
                <a:solidFill>
                  <a:srgbClr val="174523"/>
                </a:solidFill>
                <a:cs typeface="Arabic Typesetting" pitchFamily="66" charset="-78"/>
              </a:rPr>
              <a:t>/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собственниками,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-отправка коммерческих предложений</a:t>
            </a:r>
            <a:r>
              <a:rPr lang="en-US" i="1" dirty="0" smtClean="0">
                <a:solidFill>
                  <a:srgbClr val="174523"/>
                </a:solidFill>
                <a:cs typeface="Arabic Typesetting" pitchFamily="66" charset="-78"/>
              </a:rPr>
              <a:t>  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потенциальным партнерам</a:t>
            </a:r>
            <a:r>
              <a:rPr lang="en-US" i="1" dirty="0" smtClean="0">
                <a:solidFill>
                  <a:srgbClr val="174523"/>
                </a:solidFill>
                <a:cs typeface="Arabic Typesetting" pitchFamily="66" charset="-78"/>
              </a:rPr>
              <a:t>   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    </a:t>
            </a:r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</p:txBody>
      </p:sp>
      <p:sp>
        <p:nvSpPr>
          <p:cNvPr id="25" name="Солнце 24"/>
          <p:cNvSpPr/>
          <p:nvPr/>
        </p:nvSpPr>
        <p:spPr>
          <a:xfrm>
            <a:off x="142844" y="1500174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4845">
            <a:off x="7350888" y="1327100"/>
            <a:ext cx="1481285" cy="199072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57126" y="3077174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Решение технических вопросов: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-изготовление купонов, 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-изготовление объявлений (!), размещаемых в помещениях организаций-партнеров</a:t>
            </a:r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</p:txBody>
      </p:sp>
      <p:sp>
        <p:nvSpPr>
          <p:cNvPr id="28" name="Солнце 27"/>
          <p:cNvSpPr/>
          <p:nvPr/>
        </p:nvSpPr>
        <p:spPr>
          <a:xfrm>
            <a:off x="142844" y="3143248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 rot="21179145">
            <a:off x="2227307" y="4137059"/>
            <a:ext cx="4011623" cy="1624847"/>
            <a:chOff x="179388" y="4508500"/>
            <a:chExt cx="4321176" cy="1829145"/>
          </a:xfrm>
        </p:grpSpPr>
        <p:grpSp>
          <p:nvGrpSpPr>
            <p:cNvPr id="43" name="Group 271"/>
            <p:cNvGrpSpPr>
              <a:grpSpLocks/>
            </p:cNvGrpSpPr>
            <p:nvPr/>
          </p:nvGrpSpPr>
          <p:grpSpPr bwMode="auto">
            <a:xfrm>
              <a:off x="179388" y="4508500"/>
              <a:ext cx="4321176" cy="1806575"/>
              <a:chOff x="113" y="119"/>
              <a:chExt cx="2722" cy="1138"/>
            </a:xfrm>
          </p:grpSpPr>
          <p:grpSp>
            <p:nvGrpSpPr>
              <p:cNvPr id="47" name="Group 272"/>
              <p:cNvGrpSpPr>
                <a:grpSpLocks/>
              </p:cNvGrpSpPr>
              <p:nvPr/>
            </p:nvGrpSpPr>
            <p:grpSpPr bwMode="auto">
              <a:xfrm>
                <a:off x="113" y="119"/>
                <a:ext cx="2677" cy="1134"/>
                <a:chOff x="158" y="164"/>
                <a:chExt cx="2677" cy="1134"/>
              </a:xfrm>
            </p:grpSpPr>
            <p:sp>
              <p:nvSpPr>
                <p:cNvPr id="52" name="Rectangle 273"/>
                <p:cNvSpPr>
                  <a:spLocks noChangeArrowheads="1"/>
                </p:cNvSpPr>
                <p:nvPr/>
              </p:nvSpPr>
              <p:spPr bwMode="auto">
                <a:xfrm>
                  <a:off x="158" y="164"/>
                  <a:ext cx="2677" cy="113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38100" cmpd="dbl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Line 274"/>
                <p:cNvSpPr>
                  <a:spLocks noChangeShapeType="1"/>
                </p:cNvSpPr>
                <p:nvPr/>
              </p:nvSpPr>
              <p:spPr bwMode="auto">
                <a:xfrm>
                  <a:off x="1474" y="210"/>
                  <a:ext cx="0" cy="997"/>
                </a:xfrm>
                <a:prstGeom prst="line">
                  <a:avLst/>
                </a:prstGeom>
                <a:noFill/>
                <a:ln w="38100" cmpd="dbl">
                  <a:solidFill>
                    <a:srgbClr val="3366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8" name="Text Box 278"/>
              <p:cNvSpPr txBox="1">
                <a:spLocks noChangeArrowheads="1"/>
              </p:cNvSpPr>
              <p:nvPr/>
            </p:nvSpPr>
            <p:spPr bwMode="auto">
              <a:xfrm>
                <a:off x="1429" y="891"/>
                <a:ext cx="140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33" tIns="45716" rIns="91433" bIns="45716">
                <a:spAutoFit/>
              </a:bodyPr>
              <a:lstStyle/>
              <a:p>
                <a:r>
                  <a:rPr lang="ru-RU" sz="800" b="1" dirty="0" smtClean="0">
                    <a:solidFill>
                      <a:srgbClr val="336699"/>
                    </a:solidFill>
                  </a:rPr>
                  <a:t>Липецк, 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ул. Бирюкова 18-В</a:t>
                </a:r>
                <a:endParaRPr lang="en-US" sz="800" b="1" dirty="0">
                  <a:solidFill>
                    <a:srgbClr val="336699"/>
                  </a:solidFill>
                </a:endParaRPr>
              </a:p>
              <a:p>
                <a:r>
                  <a:rPr lang="ru-RU" sz="800" b="1" dirty="0">
                    <a:solidFill>
                      <a:srgbClr val="336699"/>
                    </a:solidFill>
                  </a:rPr>
                  <a:t>ТЦ «Маяк»</a:t>
                </a:r>
              </a:p>
              <a:p>
                <a:r>
                  <a:rPr lang="ru-RU" sz="800" b="1" dirty="0">
                    <a:solidFill>
                      <a:srgbClr val="336699"/>
                    </a:solidFill>
                  </a:rPr>
                  <a:t>Е-</a:t>
                </a:r>
                <a:r>
                  <a:rPr lang="en-US" sz="800" b="1" dirty="0">
                    <a:solidFill>
                      <a:srgbClr val="336699"/>
                    </a:solidFill>
                  </a:rPr>
                  <a:t>mail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: </a:t>
                </a:r>
                <a:r>
                  <a:rPr lang="en-US" sz="800" b="1" dirty="0" smtClean="0">
                    <a:solidFill>
                      <a:srgbClr val="336699"/>
                    </a:solidFill>
                  </a:rPr>
                  <a:t>bestbook@yandex.ru</a:t>
                </a:r>
                <a:endParaRPr lang="ru-RU" sz="800" b="1" dirty="0">
                  <a:solidFill>
                    <a:srgbClr val="336699"/>
                  </a:solidFill>
                </a:endParaRPr>
              </a:p>
              <a:p>
                <a:r>
                  <a:rPr lang="ru-RU" sz="800" b="1" dirty="0">
                    <a:solidFill>
                      <a:srgbClr val="336699"/>
                    </a:solidFill>
                  </a:rPr>
                  <a:t>Тел: </a:t>
                </a:r>
                <a:r>
                  <a:rPr lang="en-US" sz="800" b="1" dirty="0">
                    <a:solidFill>
                      <a:srgbClr val="336699"/>
                    </a:solidFill>
                  </a:rPr>
                  <a:t>   8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(</a:t>
                </a:r>
                <a:r>
                  <a:rPr lang="en-US" sz="800" b="1" dirty="0">
                    <a:solidFill>
                      <a:srgbClr val="336699"/>
                    </a:solidFill>
                  </a:rPr>
                  <a:t>916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) </a:t>
                </a:r>
                <a:r>
                  <a:rPr lang="en-US" sz="800" b="1" dirty="0" smtClean="0">
                    <a:solidFill>
                      <a:srgbClr val="336699"/>
                    </a:solidFill>
                  </a:rPr>
                  <a:t>369-76-04</a:t>
                </a:r>
                <a:endParaRPr lang="ru-RU" sz="800" b="1" dirty="0">
                  <a:solidFill>
                    <a:srgbClr val="336699"/>
                  </a:solidFill>
                </a:endParaRPr>
              </a:p>
            </p:txBody>
          </p:sp>
          <p:sp>
            <p:nvSpPr>
              <p:cNvPr id="49" name="Rectangle 279"/>
              <p:cNvSpPr>
                <a:spLocks noChangeArrowheads="1"/>
              </p:cNvSpPr>
              <p:nvPr/>
            </p:nvSpPr>
            <p:spPr bwMode="auto">
              <a:xfrm>
                <a:off x="1973" y="210"/>
                <a:ext cx="816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>
                    <a:solidFill>
                      <a:srgbClr val="990000"/>
                    </a:solidFill>
                    <a:latin typeface="Courier" pitchFamily="49" charset="0"/>
                  </a:rPr>
                  <a:t>КНИГИ</a:t>
                </a:r>
              </a:p>
            </p:txBody>
          </p:sp>
          <p:sp>
            <p:nvSpPr>
              <p:cNvPr id="50" name="Text Box 280"/>
              <p:cNvSpPr txBox="1">
                <a:spLocks noChangeArrowheads="1"/>
              </p:cNvSpPr>
              <p:nvPr/>
            </p:nvSpPr>
            <p:spPr bwMode="auto">
              <a:xfrm>
                <a:off x="1461" y="447"/>
                <a:ext cx="1328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33" tIns="45716" rIns="91433" bIns="45716">
                <a:spAutoFit/>
              </a:bodyPr>
              <a:lstStyle/>
              <a:p>
                <a:pPr algn="ctr"/>
                <a:r>
                  <a:rPr lang="ru-RU" sz="800" b="1" i="1" dirty="0">
                    <a:solidFill>
                      <a:srgbClr val="336699"/>
                    </a:solidFill>
                  </a:rPr>
                  <a:t>                            Художественная и</a:t>
                </a:r>
              </a:p>
              <a:p>
                <a:pPr algn="ctr"/>
                <a:r>
                  <a:rPr lang="ru-RU" sz="800" b="1" i="1" dirty="0">
                    <a:solidFill>
                      <a:srgbClr val="336699"/>
                    </a:solidFill>
                  </a:rPr>
                  <a:t>документальная литература,</a:t>
                </a:r>
              </a:p>
              <a:p>
                <a:pPr algn="ctr"/>
                <a:r>
                  <a:rPr lang="ru-RU" sz="800" b="1" i="1" dirty="0">
                    <a:solidFill>
                      <a:srgbClr val="336699"/>
                    </a:solidFill>
                  </a:rPr>
                  <a:t>Профессиональные</a:t>
                </a:r>
                <a:r>
                  <a:rPr lang="en-US" sz="800" b="1" i="1" dirty="0">
                    <a:solidFill>
                      <a:srgbClr val="336699"/>
                    </a:solidFill>
                  </a:rPr>
                  <a:t> </a:t>
                </a:r>
                <a:r>
                  <a:rPr lang="ru-RU" sz="800" b="1" i="1" dirty="0">
                    <a:solidFill>
                      <a:srgbClr val="336699"/>
                    </a:solidFill>
                  </a:rPr>
                  <a:t>издания ,</a:t>
                </a:r>
              </a:p>
              <a:p>
                <a:pPr algn="ctr"/>
                <a:r>
                  <a:rPr lang="ru-RU" sz="800" b="1" i="1" dirty="0">
                    <a:solidFill>
                      <a:srgbClr val="336699"/>
                    </a:solidFill>
                  </a:rPr>
                  <a:t>Учебники для школ и ВУЗов. </a:t>
                </a:r>
              </a:p>
              <a:p>
                <a:pPr algn="ctr"/>
                <a:r>
                  <a:rPr lang="ru-RU" sz="800" b="1" i="1" dirty="0">
                    <a:solidFill>
                      <a:srgbClr val="336699"/>
                    </a:solidFill>
                  </a:rPr>
                  <a:t>Литература на заказ.</a:t>
                </a:r>
              </a:p>
            </p:txBody>
          </p:sp>
          <p:pic>
            <p:nvPicPr>
              <p:cNvPr id="51" name="Picture 281" descr="pi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80" y="164"/>
                <a:ext cx="584" cy="387"/>
              </a:xfrm>
              <a:prstGeom prst="rect">
                <a:avLst/>
              </a:prstGeom>
              <a:noFill/>
            </p:spPr>
          </p:pic>
        </p:grpSp>
        <p:sp>
          <p:nvSpPr>
            <p:cNvPr id="44" name="Text Box 163"/>
            <p:cNvSpPr txBox="1">
              <a:spLocks noChangeArrowheads="1"/>
            </p:cNvSpPr>
            <p:nvPr/>
          </p:nvSpPr>
          <p:spPr bwMode="auto">
            <a:xfrm>
              <a:off x="214282" y="4959350"/>
              <a:ext cx="2108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>
              <a:spAutoFit/>
            </a:bodyPr>
            <a:lstStyle/>
            <a:p>
              <a:pPr algn="just"/>
              <a:r>
                <a:rPr lang="ru-RU" sz="800" b="1" i="1" dirty="0">
                  <a:solidFill>
                    <a:srgbClr val="336699"/>
                  </a:solidFill>
                </a:rPr>
                <a:t>Сельскохозяйственная продукция; </a:t>
              </a:r>
            </a:p>
            <a:p>
              <a:pPr algn="just"/>
              <a:r>
                <a:rPr lang="ru-RU" sz="800" b="1" i="1" dirty="0">
                  <a:solidFill>
                    <a:srgbClr val="336699"/>
                  </a:solidFill>
                </a:rPr>
                <a:t>Производство этилового спирта,</a:t>
              </a:r>
            </a:p>
            <a:p>
              <a:pPr algn="just"/>
              <a:r>
                <a:rPr lang="ru-RU" sz="800" b="1" i="1" dirty="0">
                  <a:solidFill>
                    <a:srgbClr val="336699"/>
                  </a:solidFill>
                </a:rPr>
                <a:t>Производство водок и настоек.</a:t>
              </a:r>
            </a:p>
          </p:txBody>
        </p:sp>
        <p:sp>
          <p:nvSpPr>
            <p:cNvPr id="45" name="Text Box 164"/>
            <p:cNvSpPr txBox="1">
              <a:spLocks noChangeArrowheads="1"/>
            </p:cNvSpPr>
            <p:nvPr/>
          </p:nvSpPr>
          <p:spPr bwMode="auto">
            <a:xfrm>
              <a:off x="214282" y="5634382"/>
              <a:ext cx="2160587" cy="70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>
              <a:spAutoFit/>
            </a:bodyPr>
            <a:lstStyle/>
            <a:p>
              <a:r>
                <a:rPr lang="ru-RU" sz="800" b="1" dirty="0">
                  <a:solidFill>
                    <a:srgbClr val="336699"/>
                  </a:solidFill>
                </a:rPr>
                <a:t>Липецк, пл. Плеханова, д. 3, офис. 310</a:t>
              </a:r>
            </a:p>
            <a:p>
              <a:r>
                <a:rPr lang="en-US" sz="800" b="1" dirty="0">
                  <a:solidFill>
                    <a:srgbClr val="336699"/>
                  </a:solidFill>
                </a:rPr>
                <a:t>www.vinogradov.ru</a:t>
              </a:r>
              <a:endParaRPr lang="ru-RU" sz="800" b="1" dirty="0">
                <a:solidFill>
                  <a:srgbClr val="336699"/>
                </a:solidFill>
              </a:endParaRPr>
            </a:p>
            <a:p>
              <a:r>
                <a:rPr lang="ru-RU" sz="800" b="1" dirty="0">
                  <a:solidFill>
                    <a:srgbClr val="336699"/>
                  </a:solidFill>
                </a:rPr>
                <a:t>Е-</a:t>
              </a:r>
              <a:r>
                <a:rPr lang="en-US" sz="800" b="1" dirty="0">
                  <a:solidFill>
                    <a:srgbClr val="336699"/>
                  </a:solidFill>
                </a:rPr>
                <a:t>mail</a:t>
              </a:r>
              <a:r>
                <a:rPr lang="ru-RU" sz="800" b="1" dirty="0">
                  <a:solidFill>
                    <a:srgbClr val="336699"/>
                  </a:solidFill>
                </a:rPr>
                <a:t>: </a:t>
              </a:r>
              <a:r>
                <a:rPr lang="en-US" sz="800" b="1" dirty="0">
                  <a:solidFill>
                    <a:srgbClr val="336699"/>
                  </a:solidFill>
                </a:rPr>
                <a:t>info@nt-agro.ru</a:t>
              </a:r>
              <a:endParaRPr lang="ru-RU" sz="800" b="1" dirty="0">
                <a:solidFill>
                  <a:srgbClr val="336699"/>
                </a:solidFill>
              </a:endParaRPr>
            </a:p>
            <a:p>
              <a:r>
                <a:rPr lang="ru-RU" sz="800" b="1" dirty="0">
                  <a:solidFill>
                    <a:srgbClr val="336699"/>
                  </a:solidFill>
                </a:rPr>
                <a:t>Тел: </a:t>
              </a:r>
              <a:r>
                <a:rPr lang="en-US" sz="800" b="1" dirty="0">
                  <a:solidFill>
                    <a:srgbClr val="336699"/>
                  </a:solidFill>
                </a:rPr>
                <a:t>   </a:t>
              </a:r>
              <a:r>
                <a:rPr lang="ru-RU" sz="800" b="1" dirty="0">
                  <a:solidFill>
                    <a:srgbClr val="336699"/>
                  </a:solidFill>
                </a:rPr>
                <a:t>(4</a:t>
              </a:r>
              <a:r>
                <a:rPr lang="en-US" sz="800" b="1" dirty="0">
                  <a:solidFill>
                    <a:srgbClr val="336699"/>
                  </a:solidFill>
                </a:rPr>
                <a:t>742</a:t>
              </a:r>
              <a:r>
                <a:rPr lang="ru-RU" sz="800" b="1" dirty="0">
                  <a:solidFill>
                    <a:srgbClr val="336699"/>
                  </a:solidFill>
                </a:rPr>
                <a:t>) 45-25-44, </a:t>
              </a:r>
              <a:r>
                <a:rPr lang="en-US" sz="800" b="1" dirty="0">
                  <a:solidFill>
                    <a:srgbClr val="336699"/>
                  </a:solidFill>
                </a:rPr>
                <a:t>  (4742) </a:t>
              </a:r>
              <a:r>
                <a:rPr lang="ru-RU" sz="800" b="1" dirty="0">
                  <a:solidFill>
                    <a:srgbClr val="336699"/>
                  </a:solidFill>
                </a:rPr>
                <a:t>4</a:t>
              </a:r>
              <a:r>
                <a:rPr lang="en-US" sz="800" b="1" dirty="0">
                  <a:solidFill>
                    <a:srgbClr val="336699"/>
                  </a:solidFill>
                </a:rPr>
                <a:t>5</a:t>
              </a:r>
              <a:r>
                <a:rPr lang="ru-RU" sz="800" b="1" dirty="0">
                  <a:solidFill>
                    <a:srgbClr val="336699"/>
                  </a:solidFill>
                </a:rPr>
                <a:t>-36-28</a:t>
              </a:r>
            </a:p>
            <a:p>
              <a:endParaRPr lang="ru-RU" sz="800" b="1" dirty="0">
                <a:solidFill>
                  <a:srgbClr val="336699"/>
                </a:solidFill>
              </a:endParaRPr>
            </a:p>
          </p:txBody>
        </p:sp>
        <p:pic>
          <p:nvPicPr>
            <p:cNvPr id="46" name="Picture 2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804" y="4532096"/>
              <a:ext cx="1071569" cy="468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Группа 10"/>
          <p:cNvGrpSpPr/>
          <p:nvPr/>
        </p:nvGrpSpPr>
        <p:grpSpPr>
          <a:xfrm>
            <a:off x="214282" y="5072074"/>
            <a:ext cx="4143404" cy="1687898"/>
            <a:chOff x="179388" y="4508500"/>
            <a:chExt cx="4438652" cy="1912938"/>
          </a:xfrm>
        </p:grpSpPr>
        <p:grpSp>
          <p:nvGrpSpPr>
            <p:cNvPr id="3" name="Group 158"/>
            <p:cNvGrpSpPr>
              <a:grpSpLocks/>
            </p:cNvGrpSpPr>
            <p:nvPr/>
          </p:nvGrpSpPr>
          <p:grpSpPr bwMode="auto">
            <a:xfrm>
              <a:off x="179388" y="4508500"/>
              <a:ext cx="4438652" cy="1912938"/>
              <a:chOff x="113" y="164"/>
              <a:chExt cx="2796" cy="1205"/>
            </a:xfrm>
          </p:grpSpPr>
          <p:grpSp>
            <p:nvGrpSpPr>
              <p:cNvPr id="5" name="Group 159"/>
              <p:cNvGrpSpPr>
                <a:grpSpLocks/>
              </p:cNvGrpSpPr>
              <p:nvPr/>
            </p:nvGrpSpPr>
            <p:grpSpPr bwMode="auto">
              <a:xfrm>
                <a:off x="113" y="164"/>
                <a:ext cx="2677" cy="1134"/>
                <a:chOff x="158" y="164"/>
                <a:chExt cx="2677" cy="1134"/>
              </a:xfrm>
            </p:grpSpPr>
            <p:sp>
              <p:nvSpPr>
                <p:cNvPr id="23" name="Rectangle 160"/>
                <p:cNvSpPr>
                  <a:spLocks noChangeArrowheads="1"/>
                </p:cNvSpPr>
                <p:nvPr/>
              </p:nvSpPr>
              <p:spPr bwMode="auto">
                <a:xfrm>
                  <a:off x="158" y="164"/>
                  <a:ext cx="2677" cy="113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38100" cmpd="dbl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Line 161"/>
                <p:cNvSpPr>
                  <a:spLocks noChangeShapeType="1"/>
                </p:cNvSpPr>
                <p:nvPr/>
              </p:nvSpPr>
              <p:spPr bwMode="auto">
                <a:xfrm>
                  <a:off x="1474" y="210"/>
                  <a:ext cx="0" cy="997"/>
                </a:xfrm>
                <a:prstGeom prst="line">
                  <a:avLst/>
                </a:prstGeom>
                <a:noFill/>
                <a:ln w="38100" cmpd="dbl">
                  <a:solidFill>
                    <a:srgbClr val="3366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" name="Text Box 163"/>
              <p:cNvSpPr txBox="1">
                <a:spLocks noChangeArrowheads="1"/>
              </p:cNvSpPr>
              <p:nvPr/>
            </p:nvSpPr>
            <p:spPr bwMode="auto">
              <a:xfrm>
                <a:off x="113" y="448"/>
                <a:ext cx="132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33" tIns="45716" rIns="91433" bIns="45716">
                <a:spAutoFit/>
              </a:bodyPr>
              <a:lstStyle/>
              <a:p>
                <a:pPr algn="just"/>
                <a:r>
                  <a:rPr lang="ru-RU" sz="800" b="1" i="1" dirty="0" smtClean="0">
                    <a:solidFill>
                      <a:srgbClr val="336699"/>
                    </a:solidFill>
                  </a:rPr>
                  <a:t>Сельскохозяйственная продукция; </a:t>
                </a:r>
              </a:p>
              <a:p>
                <a:pPr algn="just"/>
                <a:r>
                  <a:rPr lang="ru-RU" sz="800" b="1" i="1" dirty="0" smtClean="0">
                    <a:solidFill>
                      <a:srgbClr val="336699"/>
                    </a:solidFill>
                  </a:rPr>
                  <a:t>Производство этилового спирта,</a:t>
                </a:r>
              </a:p>
              <a:p>
                <a:pPr algn="just"/>
                <a:r>
                  <a:rPr lang="ru-RU" sz="800" b="1" i="1" dirty="0" smtClean="0">
                    <a:solidFill>
                      <a:srgbClr val="336699"/>
                    </a:solidFill>
                  </a:rPr>
                  <a:t>Производство водок и настоек.</a:t>
                </a:r>
                <a:endParaRPr lang="ru-RU" sz="800" b="1" i="1" dirty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7" name="Text Box 164"/>
              <p:cNvSpPr txBox="1">
                <a:spLocks noChangeArrowheads="1"/>
              </p:cNvSpPr>
              <p:nvPr/>
            </p:nvSpPr>
            <p:spPr bwMode="auto">
              <a:xfrm>
                <a:off x="119" y="827"/>
                <a:ext cx="1361" cy="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33" tIns="45716" rIns="91433" bIns="45716">
                <a:spAutoFit/>
              </a:bodyPr>
              <a:lstStyle/>
              <a:p>
                <a:r>
                  <a:rPr lang="ru-RU" sz="800" b="1" dirty="0" smtClean="0">
                    <a:solidFill>
                      <a:srgbClr val="336699"/>
                    </a:solidFill>
                  </a:rPr>
                  <a:t>Липецк, пл. Плеханова, 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д. </a:t>
                </a:r>
                <a:r>
                  <a:rPr lang="ru-RU" sz="800" b="1" dirty="0" smtClean="0">
                    <a:solidFill>
                      <a:srgbClr val="336699"/>
                    </a:solidFill>
                  </a:rPr>
                  <a:t>3, офис. 310, БЦ «Европорт» </a:t>
                </a:r>
                <a:endParaRPr lang="ru-RU" sz="800" b="1" dirty="0">
                  <a:solidFill>
                    <a:srgbClr val="336699"/>
                  </a:solidFill>
                </a:endParaRPr>
              </a:p>
              <a:p>
                <a:r>
                  <a:rPr lang="en-US" sz="800" b="1" dirty="0" smtClean="0">
                    <a:solidFill>
                      <a:srgbClr val="336699"/>
                    </a:solidFill>
                  </a:rPr>
                  <a:t>www.vinogradov.ru</a:t>
                </a:r>
                <a:endParaRPr lang="ru-RU" sz="800" b="1" dirty="0">
                  <a:solidFill>
                    <a:srgbClr val="336699"/>
                  </a:solidFill>
                </a:endParaRPr>
              </a:p>
              <a:p>
                <a:r>
                  <a:rPr lang="ru-RU" sz="800" b="1" dirty="0">
                    <a:solidFill>
                      <a:srgbClr val="336699"/>
                    </a:solidFill>
                  </a:rPr>
                  <a:t>Е-</a:t>
                </a:r>
                <a:r>
                  <a:rPr lang="en-US" sz="800" b="1" dirty="0">
                    <a:solidFill>
                      <a:srgbClr val="336699"/>
                    </a:solidFill>
                  </a:rPr>
                  <a:t>mail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: </a:t>
                </a:r>
                <a:r>
                  <a:rPr lang="en-US" sz="800" b="1" dirty="0" smtClean="0">
                    <a:solidFill>
                      <a:srgbClr val="336699"/>
                    </a:solidFill>
                  </a:rPr>
                  <a:t>info@nt-agro.ru</a:t>
                </a:r>
                <a:endParaRPr lang="ru-RU" sz="800" b="1" dirty="0">
                  <a:solidFill>
                    <a:srgbClr val="336699"/>
                  </a:solidFill>
                </a:endParaRPr>
              </a:p>
              <a:p>
                <a:r>
                  <a:rPr lang="ru-RU" sz="800" b="1" dirty="0">
                    <a:solidFill>
                      <a:srgbClr val="336699"/>
                    </a:solidFill>
                  </a:rPr>
                  <a:t>Тел: </a:t>
                </a:r>
                <a:r>
                  <a:rPr lang="en-US" sz="800" b="1" dirty="0">
                    <a:solidFill>
                      <a:srgbClr val="336699"/>
                    </a:solidFill>
                  </a:rPr>
                  <a:t>   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(</a:t>
                </a:r>
                <a:r>
                  <a:rPr lang="ru-RU" sz="800" b="1" dirty="0" smtClean="0">
                    <a:solidFill>
                      <a:srgbClr val="336699"/>
                    </a:solidFill>
                  </a:rPr>
                  <a:t>4</a:t>
                </a:r>
                <a:r>
                  <a:rPr lang="en-US" sz="800" b="1" dirty="0" smtClean="0">
                    <a:solidFill>
                      <a:srgbClr val="336699"/>
                    </a:solidFill>
                  </a:rPr>
                  <a:t>742</a:t>
                </a:r>
                <a:r>
                  <a:rPr lang="ru-RU" sz="800" b="1" dirty="0" smtClean="0">
                    <a:solidFill>
                      <a:srgbClr val="336699"/>
                    </a:solidFill>
                  </a:rPr>
                  <a:t>) 45-25-44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, </a:t>
                </a:r>
                <a:r>
                  <a:rPr lang="en-US" sz="800" b="1" dirty="0">
                    <a:solidFill>
                      <a:srgbClr val="336699"/>
                    </a:solidFill>
                  </a:rPr>
                  <a:t>  </a:t>
                </a:r>
                <a:r>
                  <a:rPr lang="en-US" sz="800" b="1" dirty="0" smtClean="0">
                    <a:solidFill>
                      <a:srgbClr val="336699"/>
                    </a:solidFill>
                  </a:rPr>
                  <a:t>(4742) </a:t>
                </a:r>
                <a:r>
                  <a:rPr lang="ru-RU" sz="800" b="1" dirty="0" smtClean="0">
                    <a:solidFill>
                      <a:srgbClr val="336699"/>
                    </a:solidFill>
                  </a:rPr>
                  <a:t>4</a:t>
                </a:r>
                <a:r>
                  <a:rPr lang="en-US" sz="800" b="1" dirty="0" smtClean="0">
                    <a:solidFill>
                      <a:srgbClr val="336699"/>
                    </a:solidFill>
                  </a:rPr>
                  <a:t>5</a:t>
                </a:r>
                <a:r>
                  <a:rPr lang="ru-RU" sz="800" b="1" dirty="0" smtClean="0">
                    <a:solidFill>
                      <a:srgbClr val="336699"/>
                    </a:solidFill>
                  </a:rPr>
                  <a:t>-36-28</a:t>
                </a:r>
                <a:endParaRPr lang="ru-RU" sz="800" b="1" dirty="0">
                  <a:solidFill>
                    <a:srgbClr val="336699"/>
                  </a:solidFill>
                </a:endParaRPr>
              </a:p>
              <a:p>
                <a:endParaRPr lang="ru-RU" sz="800" b="1" dirty="0">
                  <a:solidFill>
                    <a:srgbClr val="336699"/>
                  </a:solidFill>
                </a:endParaRPr>
              </a:p>
            </p:txBody>
          </p:sp>
          <p:sp>
            <p:nvSpPr>
              <p:cNvPr id="18" name="Text Box 165"/>
              <p:cNvSpPr txBox="1">
                <a:spLocks noChangeArrowheads="1"/>
              </p:cNvSpPr>
              <p:nvPr/>
            </p:nvSpPr>
            <p:spPr bwMode="auto">
              <a:xfrm>
                <a:off x="1429" y="479"/>
                <a:ext cx="132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33" tIns="45716" rIns="91433" bIns="45716">
                <a:spAutoFit/>
              </a:bodyPr>
              <a:lstStyle/>
              <a:p>
                <a:pPr algn="just"/>
                <a:r>
                  <a:rPr lang="ru-RU" sz="800" b="1" i="1">
                    <a:solidFill>
                      <a:srgbClr val="336699"/>
                    </a:solidFill>
                  </a:rPr>
                  <a:t>Детские товары:</a:t>
                </a:r>
              </a:p>
              <a:p>
                <a:pPr algn="just"/>
                <a:r>
                  <a:rPr lang="ru-RU" sz="800" b="1" i="1">
                    <a:solidFill>
                      <a:srgbClr val="336699"/>
                    </a:solidFill>
                  </a:rPr>
                  <a:t>одежда,  обувь,   нижнее белье,</a:t>
                </a:r>
              </a:p>
              <a:p>
                <a:pPr algn="just"/>
                <a:r>
                  <a:rPr lang="ru-RU" sz="800" b="1" i="1">
                    <a:solidFill>
                      <a:srgbClr val="336699"/>
                    </a:solidFill>
                  </a:rPr>
                  <a:t>игрушки для детей разного возраста, </a:t>
                </a:r>
                <a:r>
                  <a:rPr lang="en-US" sz="800" b="1" i="1">
                    <a:solidFill>
                      <a:srgbClr val="336699"/>
                    </a:solidFill>
                  </a:rPr>
                  <a:t>   </a:t>
                </a:r>
                <a:r>
                  <a:rPr lang="ru-RU" sz="800" b="1" i="1">
                    <a:solidFill>
                      <a:srgbClr val="336699"/>
                    </a:solidFill>
                  </a:rPr>
                  <a:t>развивающие игры </a:t>
                </a:r>
              </a:p>
            </p:txBody>
          </p:sp>
          <p:sp>
            <p:nvSpPr>
              <p:cNvPr id="19" name="Text Box 166"/>
              <p:cNvSpPr txBox="1">
                <a:spLocks noChangeArrowheads="1"/>
              </p:cNvSpPr>
              <p:nvPr/>
            </p:nvSpPr>
            <p:spPr bwMode="auto">
              <a:xfrm>
                <a:off x="1503" y="910"/>
                <a:ext cx="140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33" tIns="45716" rIns="91433" bIns="45716">
                <a:spAutoFit/>
              </a:bodyPr>
              <a:lstStyle/>
              <a:p>
                <a:r>
                  <a:rPr lang="ru-RU" sz="800" b="1" dirty="0" smtClean="0">
                    <a:solidFill>
                      <a:srgbClr val="336699"/>
                    </a:solidFill>
                  </a:rPr>
                  <a:t>Липецк, 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1)Центральный б-р д. 3,</a:t>
                </a:r>
              </a:p>
              <a:p>
                <a:r>
                  <a:rPr lang="ru-RU" sz="800" b="1" dirty="0">
                    <a:solidFill>
                      <a:srgbClr val="336699"/>
                    </a:solidFill>
                  </a:rPr>
                  <a:t>2) ул. Ленина, ТЦ </a:t>
                </a:r>
                <a:r>
                  <a:rPr lang="ru-RU" sz="800" b="1" dirty="0" smtClean="0">
                    <a:solidFill>
                      <a:srgbClr val="336699"/>
                    </a:solidFill>
                  </a:rPr>
                  <a:t>«Победа», </a:t>
                </a:r>
                <a:r>
                  <a:rPr lang="en-US" sz="800" b="1" dirty="0" smtClean="0">
                    <a:solidFill>
                      <a:srgbClr val="336699"/>
                    </a:solidFill>
                  </a:rPr>
                  <a:t>   </a:t>
                </a:r>
                <a:endParaRPr lang="en-US" sz="800" b="1" dirty="0">
                  <a:solidFill>
                    <a:srgbClr val="336699"/>
                  </a:solidFill>
                </a:endParaRPr>
              </a:p>
              <a:p>
                <a:r>
                  <a:rPr lang="en-US" sz="800" b="1" dirty="0">
                    <a:solidFill>
                      <a:srgbClr val="336699"/>
                    </a:solidFill>
                  </a:rPr>
                  <a:t>    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павильон № </a:t>
                </a:r>
                <a:r>
                  <a:rPr lang="ru-RU" sz="800" b="1" dirty="0" smtClean="0">
                    <a:solidFill>
                      <a:srgbClr val="336699"/>
                    </a:solidFill>
                  </a:rPr>
                  <a:t>45-47</a:t>
                </a:r>
                <a:endParaRPr lang="ru-RU" sz="800" b="1" dirty="0">
                  <a:solidFill>
                    <a:srgbClr val="336699"/>
                  </a:solidFill>
                </a:endParaRPr>
              </a:p>
              <a:p>
                <a:r>
                  <a:rPr lang="ru-RU" sz="800" b="1" dirty="0">
                    <a:solidFill>
                      <a:srgbClr val="336699"/>
                    </a:solidFill>
                  </a:rPr>
                  <a:t>Тел: </a:t>
                </a:r>
                <a:r>
                  <a:rPr lang="en-US" sz="800" b="1" dirty="0">
                    <a:solidFill>
                      <a:srgbClr val="336699"/>
                    </a:solidFill>
                  </a:rPr>
                  <a:t>   </a:t>
                </a:r>
                <a:r>
                  <a:rPr lang="ru-RU" sz="800" b="1" dirty="0">
                    <a:solidFill>
                      <a:srgbClr val="336699"/>
                    </a:solidFill>
                  </a:rPr>
                  <a:t>(</a:t>
                </a:r>
                <a:r>
                  <a:rPr lang="ru-RU" sz="800" b="1" dirty="0" smtClean="0">
                    <a:solidFill>
                      <a:srgbClr val="336699"/>
                    </a:solidFill>
                  </a:rPr>
                  <a:t>4</a:t>
                </a:r>
                <a:r>
                  <a:rPr lang="en-US" sz="800" b="1" dirty="0" smtClean="0">
                    <a:solidFill>
                      <a:srgbClr val="336699"/>
                    </a:solidFill>
                  </a:rPr>
                  <a:t>742</a:t>
                </a:r>
                <a:r>
                  <a:rPr lang="ru-RU" sz="800" b="1" dirty="0" smtClean="0">
                    <a:solidFill>
                      <a:srgbClr val="336699"/>
                    </a:solidFill>
                  </a:rPr>
                  <a:t>) </a:t>
                </a:r>
                <a:r>
                  <a:rPr lang="en-US" sz="800" b="1" dirty="0" smtClean="0">
                    <a:solidFill>
                      <a:srgbClr val="336699"/>
                    </a:solidFill>
                  </a:rPr>
                  <a:t>55</a:t>
                </a:r>
                <a:r>
                  <a:rPr lang="ru-RU" sz="800" b="1" dirty="0" smtClean="0">
                    <a:solidFill>
                      <a:srgbClr val="336699"/>
                    </a:solidFill>
                  </a:rPr>
                  <a:t>-10-42</a:t>
                </a:r>
                <a:endParaRPr lang="ru-RU" sz="800" b="1" dirty="0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7" name="Group 167"/>
              <p:cNvGrpSpPr>
                <a:grpSpLocks/>
              </p:cNvGrpSpPr>
              <p:nvPr/>
            </p:nvGrpSpPr>
            <p:grpSpPr bwMode="auto">
              <a:xfrm>
                <a:off x="1474" y="210"/>
                <a:ext cx="1274" cy="288"/>
                <a:chOff x="3198" y="482"/>
                <a:chExt cx="1274" cy="288"/>
              </a:xfrm>
            </p:grpSpPr>
            <p:pic>
              <p:nvPicPr>
                <p:cNvPr id="21" name="Picture 16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651" y="487"/>
                  <a:ext cx="286" cy="222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3198" y="482"/>
                  <a:ext cx="127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dirty="0">
                      <a:solidFill>
                        <a:srgbClr val="336699"/>
                      </a:solidFill>
                      <a:latin typeface="Comic Sans MS" pitchFamily="66" charset="0"/>
                    </a:rPr>
                    <a:t>дети   мода</a:t>
                  </a:r>
                </a:p>
              </p:txBody>
            </p:sp>
          </p:grpSp>
        </p:grpSp>
        <p:pic>
          <p:nvPicPr>
            <p:cNvPr id="14" name="Picture 2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4532096"/>
              <a:ext cx="1071569" cy="468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4925"/>
            <a:ext cx="44084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49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15875">
            <a:solidFill>
              <a:srgbClr val="17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4942" y="21429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Реализованные решения.</a:t>
            </a:r>
          </a:p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Дисконтное пространство: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этапы проекта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142873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Информирование работников 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о сроках и условиях действия данного проекта</a:t>
            </a:r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</p:txBody>
      </p:sp>
      <p:sp>
        <p:nvSpPr>
          <p:cNvPr id="25" name="Солнце 24"/>
          <p:cNvSpPr/>
          <p:nvPr/>
        </p:nvSpPr>
        <p:spPr>
          <a:xfrm>
            <a:off x="142844" y="1500174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628" y="4000504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         Получение «обратной связи»:</a:t>
            </a:r>
          </a:p>
          <a:p>
            <a:pPr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-взаимодействие с организациями-партнерами,</a:t>
            </a:r>
          </a:p>
          <a:p>
            <a:pPr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-мониторинг заинтересованности работников</a:t>
            </a:r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4929190" y="4071942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5567">
            <a:off x="982157" y="2268976"/>
            <a:ext cx="3328996" cy="42524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4925"/>
            <a:ext cx="44084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49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15875">
            <a:solidFill>
              <a:srgbClr val="17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4942" y="21429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Реализованные решения.</a:t>
            </a:r>
          </a:p>
          <a:p>
            <a:r>
              <a:rPr lang="ru-RU" b="1" dirty="0" smtClean="0">
                <a:solidFill>
                  <a:srgbClr val="174523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Моральное стимулирование:  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возрождение…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1428736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cs typeface="Arabic Typesetting" pitchFamily="66" charset="-78"/>
              </a:rPr>
              <a:t>     </a:t>
            </a:r>
            <a:r>
              <a:rPr lang="ru-RU" i="1" dirty="0" smtClean="0">
                <a:solidFill>
                  <a:srgbClr val="0070C0"/>
                </a:solidFill>
                <a:cs typeface="Arabic Typesetting" pitchFamily="66" charset="-78"/>
              </a:rPr>
              <a:t>Наградной знак «Заслуженный работник» </a:t>
            </a:r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–   почетный                 знак       отличия </a:t>
            </a:r>
          </a:p>
          <a:p>
            <a:pPr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  <a:p>
            <a:pPr algn="ctr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   </a:t>
            </a:r>
            <a:endParaRPr lang="ru-RU" i="1" dirty="0">
              <a:solidFill>
                <a:srgbClr val="174523"/>
              </a:solidFill>
              <a:cs typeface="Arabic Typesetting" pitchFamily="66" charset="-78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142844" y="1500174"/>
            <a:ext cx="214314" cy="214314"/>
          </a:xfrm>
          <a:prstGeom prst="sun">
            <a:avLst/>
          </a:prstGeom>
          <a:solidFill>
            <a:srgbClr val="FFFF00"/>
          </a:solidFill>
          <a:ln>
            <a:solidFill>
              <a:srgbClr val="174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3462344" cy="38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786182" y="1706859"/>
            <a:ext cx="51435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«…относится   к     высшей    категории поощрения.    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Наградным знаком награждаются лучшие из лучших - работники, обеспечивающие высокую эффективность производства за счет совершенствования техники и технологии, постоянно выполняющие производственные задания, изыскивающие резервы экономии и бережливости, выпускающие продукцию и оказывающие услуги высокого качества,   обеспечивающие сохранность лучших традиций Общества и преемственность поколений и имеющие стаж работы в Обществе не менее 5 лет….»</a:t>
            </a:r>
          </a:p>
          <a:p>
            <a:pPr algn="just"/>
            <a:r>
              <a:rPr lang="ru-RU" i="1" dirty="0" smtClean="0">
                <a:solidFill>
                  <a:srgbClr val="174523"/>
                </a:solidFill>
                <a:cs typeface="Arabic Typesetting" pitchFamily="66" charset="-78"/>
              </a:rPr>
              <a:t>     «Наградной знак изготавливается из золота 585 пробы…имеет на реверсе порядковые трехзначные номера. Наградной знак носится на левой стороне груди.» </a:t>
            </a:r>
          </a:p>
          <a:p>
            <a:pPr algn="just"/>
            <a:endParaRPr lang="ru-RU" i="1" dirty="0" smtClean="0">
              <a:solidFill>
                <a:srgbClr val="174523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15875">
            <a:solidFill>
              <a:srgbClr val="17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334911"/>
            <a:ext cx="3888432" cy="545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46039"/>
            <a:ext cx="7921005" cy="142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37" y="1900652"/>
            <a:ext cx="4255414" cy="432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7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1190</Words>
  <Application>Microsoft Office PowerPoint</Application>
  <PresentationFormat>Экран (4:3)</PresentationFormat>
  <Paragraphs>216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Васин</dc:creator>
  <cp:lastModifiedBy>user</cp:lastModifiedBy>
  <cp:revision>77</cp:revision>
  <dcterms:created xsi:type="dcterms:W3CDTF">2010-05-20T06:22:02Z</dcterms:created>
  <dcterms:modified xsi:type="dcterms:W3CDTF">2021-05-17T19:27:08Z</dcterms:modified>
</cp:coreProperties>
</file>